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78" r:id="rId5"/>
    <p:sldId id="284" r:id="rId6"/>
    <p:sldId id="285" r:id="rId7"/>
    <p:sldId id="286" r:id="rId8"/>
    <p:sldId id="256" r:id="rId9"/>
    <p:sldId id="272" r:id="rId10"/>
    <p:sldId id="277" r:id="rId11"/>
    <p:sldId id="266" r:id="rId12"/>
    <p:sldId id="281" r:id="rId13"/>
    <p:sldId id="282" r:id="rId14"/>
    <p:sldId id="283" r:id="rId15"/>
    <p:sldId id="279" r:id="rId16"/>
    <p:sldId id="280"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D7F7C-D65D-4698-A2B0-CDDF02998BB4}" v="19" dt="2025-09-25T10:24:08.00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73" autoAdjust="0"/>
  </p:normalViewPr>
  <p:slideViewPr>
    <p:cSldViewPr snapToGrid="0">
      <p:cViewPr varScale="1">
        <p:scale>
          <a:sx n="44" d="100"/>
          <a:sy n="44" d="100"/>
        </p:scale>
        <p:origin x="15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åtrø" userId="06d23f4a-6f90-4492-9b92-cf5059870217" providerId="ADAL" clId="{DE7DA694-19E1-42F8-BF67-D0883A40B8C0}"/>
    <pc:docChg chg="undo custSel addSld modSld">
      <pc:chgData name="Lisa Råtrø" userId="06d23f4a-6f90-4492-9b92-cf5059870217" providerId="ADAL" clId="{DE7DA694-19E1-42F8-BF67-D0883A40B8C0}" dt="2025-09-26T08:37:59.407" v="3048" actId="20577"/>
      <pc:docMkLst>
        <pc:docMk/>
      </pc:docMkLst>
      <pc:sldChg chg="addSp modSp mod">
        <pc:chgData name="Lisa Råtrø" userId="06d23f4a-6f90-4492-9b92-cf5059870217" providerId="ADAL" clId="{DE7DA694-19E1-42F8-BF67-D0883A40B8C0}" dt="2025-09-25T10:27:52.565" v="2569" actId="1076"/>
        <pc:sldMkLst>
          <pc:docMk/>
          <pc:sldMk cId="2747276185" sldId="272"/>
        </pc:sldMkLst>
        <pc:spChg chg="mod">
          <ac:chgData name="Lisa Råtrø" userId="06d23f4a-6f90-4492-9b92-cf5059870217" providerId="ADAL" clId="{DE7DA694-19E1-42F8-BF67-D0883A40B8C0}" dt="2025-09-25T10:27:46.839" v="2568" actId="20577"/>
          <ac:spMkLst>
            <pc:docMk/>
            <pc:sldMk cId="2747276185" sldId="272"/>
            <ac:spMk id="3" creationId="{39D3C7E3-FF7D-AC92-D192-2016C7843167}"/>
          </ac:spMkLst>
        </pc:spChg>
        <pc:picChg chg="add mod">
          <ac:chgData name="Lisa Råtrø" userId="06d23f4a-6f90-4492-9b92-cf5059870217" providerId="ADAL" clId="{DE7DA694-19E1-42F8-BF67-D0883A40B8C0}" dt="2025-09-25T10:27:52.565" v="2569" actId="1076"/>
          <ac:picMkLst>
            <pc:docMk/>
            <pc:sldMk cId="2747276185" sldId="272"/>
            <ac:picMk id="5" creationId="{27C73DD4-B608-3E72-7635-D408C6CEBEBE}"/>
          </ac:picMkLst>
        </pc:picChg>
      </pc:sldChg>
      <pc:sldChg chg="modSp mod">
        <pc:chgData name="Lisa Råtrø" userId="06d23f4a-6f90-4492-9b92-cf5059870217" providerId="ADAL" clId="{DE7DA694-19E1-42F8-BF67-D0883A40B8C0}" dt="2025-09-25T10:09:19.029" v="2165" actId="20577"/>
        <pc:sldMkLst>
          <pc:docMk/>
          <pc:sldMk cId="2754920491" sldId="278"/>
        </pc:sldMkLst>
        <pc:spChg chg="mod">
          <ac:chgData name="Lisa Råtrø" userId="06d23f4a-6f90-4492-9b92-cf5059870217" providerId="ADAL" clId="{DE7DA694-19E1-42F8-BF67-D0883A40B8C0}" dt="2025-09-25T10:09:19.029" v="2165" actId="20577"/>
          <ac:spMkLst>
            <pc:docMk/>
            <pc:sldMk cId="2754920491" sldId="278"/>
            <ac:spMk id="2" creationId="{E87D1938-AB51-453B-9982-D1EBA7EA99E5}"/>
          </ac:spMkLst>
        </pc:spChg>
      </pc:sldChg>
      <pc:sldChg chg="modSp mod">
        <pc:chgData name="Lisa Råtrø" userId="06d23f4a-6f90-4492-9b92-cf5059870217" providerId="ADAL" clId="{DE7DA694-19E1-42F8-BF67-D0883A40B8C0}" dt="2025-09-26T08:37:59.407" v="3048" actId="20577"/>
        <pc:sldMkLst>
          <pc:docMk/>
          <pc:sldMk cId="2966664570" sldId="280"/>
        </pc:sldMkLst>
        <pc:spChg chg="mod">
          <ac:chgData name="Lisa Råtrø" userId="06d23f4a-6f90-4492-9b92-cf5059870217" providerId="ADAL" clId="{DE7DA694-19E1-42F8-BF67-D0883A40B8C0}" dt="2025-09-25T09:53:37.110" v="350" actId="20577"/>
          <ac:spMkLst>
            <pc:docMk/>
            <pc:sldMk cId="2966664570" sldId="280"/>
            <ac:spMk id="2" creationId="{124852AF-EC51-592E-81D1-CBC83EF14CB3}"/>
          </ac:spMkLst>
        </pc:spChg>
        <pc:spChg chg="mod">
          <ac:chgData name="Lisa Råtrø" userId="06d23f4a-6f90-4492-9b92-cf5059870217" providerId="ADAL" clId="{DE7DA694-19E1-42F8-BF67-D0883A40B8C0}" dt="2025-09-26T08:37:59.407" v="3048" actId="20577"/>
          <ac:spMkLst>
            <pc:docMk/>
            <pc:sldMk cId="2966664570" sldId="280"/>
            <ac:spMk id="3" creationId="{63604067-72BF-07C2-B230-D3FBDE8864AF}"/>
          </ac:spMkLst>
        </pc:spChg>
      </pc:sldChg>
      <pc:sldChg chg="modSp mod">
        <pc:chgData name="Lisa Råtrø" userId="06d23f4a-6f90-4492-9b92-cf5059870217" providerId="ADAL" clId="{DE7DA694-19E1-42F8-BF67-D0883A40B8C0}" dt="2025-09-24T13:40:59.483" v="30" actId="20577"/>
        <pc:sldMkLst>
          <pc:docMk/>
          <pc:sldMk cId="2157116194" sldId="281"/>
        </pc:sldMkLst>
        <pc:spChg chg="mod">
          <ac:chgData name="Lisa Råtrø" userId="06d23f4a-6f90-4492-9b92-cf5059870217" providerId="ADAL" clId="{DE7DA694-19E1-42F8-BF67-D0883A40B8C0}" dt="2025-09-24T13:40:59.483" v="30" actId="20577"/>
          <ac:spMkLst>
            <pc:docMk/>
            <pc:sldMk cId="2157116194" sldId="281"/>
            <ac:spMk id="2" creationId="{9DB548D5-ED12-6EEF-5420-3D5520A1F2AB}"/>
          </ac:spMkLst>
        </pc:spChg>
      </pc:sldChg>
      <pc:sldChg chg="addSp delSp modSp new mod">
        <pc:chgData name="Lisa Råtrø" userId="06d23f4a-6f90-4492-9b92-cf5059870217" providerId="ADAL" clId="{DE7DA694-19E1-42F8-BF67-D0883A40B8C0}" dt="2025-09-24T16:05:25.808" v="71" actId="1076"/>
        <pc:sldMkLst>
          <pc:docMk/>
          <pc:sldMk cId="2671391277" sldId="282"/>
        </pc:sldMkLst>
        <pc:spChg chg="mod">
          <ac:chgData name="Lisa Råtrø" userId="06d23f4a-6f90-4492-9b92-cf5059870217" providerId="ADAL" clId="{DE7DA694-19E1-42F8-BF67-D0883A40B8C0}" dt="2025-09-24T16:05:05.929" v="69" actId="20577"/>
          <ac:spMkLst>
            <pc:docMk/>
            <pc:sldMk cId="2671391277" sldId="282"/>
            <ac:spMk id="2" creationId="{60DCF3CC-D86E-20AD-6921-AF0C0187E94B}"/>
          </ac:spMkLst>
        </pc:spChg>
        <pc:spChg chg="mod">
          <ac:chgData name="Lisa Råtrø" userId="06d23f4a-6f90-4492-9b92-cf5059870217" providerId="ADAL" clId="{DE7DA694-19E1-42F8-BF67-D0883A40B8C0}" dt="2025-09-24T16:04:11.915" v="37" actId="27636"/>
          <ac:spMkLst>
            <pc:docMk/>
            <pc:sldMk cId="2671391277" sldId="282"/>
            <ac:spMk id="3" creationId="{A736E925-98ED-CBBA-B1E1-0D1BDC03760F}"/>
          </ac:spMkLst>
        </pc:spChg>
        <pc:picChg chg="add mod">
          <ac:chgData name="Lisa Råtrø" userId="06d23f4a-6f90-4492-9b92-cf5059870217" providerId="ADAL" clId="{DE7DA694-19E1-42F8-BF67-D0883A40B8C0}" dt="2025-09-24T16:05:25.808" v="71" actId="1076"/>
          <ac:picMkLst>
            <pc:docMk/>
            <pc:sldMk cId="2671391277" sldId="282"/>
            <ac:picMk id="7" creationId="{1A47E669-BDEB-84E0-B2C6-318F204C8ECF}"/>
          </ac:picMkLst>
        </pc:picChg>
      </pc:sldChg>
      <pc:sldChg chg="addSp delSp modSp new mod modClrScheme chgLayout">
        <pc:chgData name="Lisa Råtrø" userId="06d23f4a-6f90-4492-9b92-cf5059870217" providerId="ADAL" clId="{DE7DA694-19E1-42F8-BF67-D0883A40B8C0}" dt="2025-09-24T16:06:20.419" v="78" actId="14100"/>
        <pc:sldMkLst>
          <pc:docMk/>
          <pc:sldMk cId="2308078804" sldId="283"/>
        </pc:sldMkLst>
        <pc:picChg chg="add mod">
          <ac:chgData name="Lisa Råtrø" userId="06d23f4a-6f90-4492-9b92-cf5059870217" providerId="ADAL" clId="{DE7DA694-19E1-42F8-BF67-D0883A40B8C0}" dt="2025-09-24T16:06:20.419" v="78" actId="14100"/>
          <ac:picMkLst>
            <pc:docMk/>
            <pc:sldMk cId="2308078804" sldId="283"/>
            <ac:picMk id="5" creationId="{46FED9ED-3311-690C-782E-641152E18220}"/>
          </ac:picMkLst>
        </pc:picChg>
      </pc:sldChg>
      <pc:sldChg chg="modSp new mod">
        <pc:chgData name="Lisa Råtrø" userId="06d23f4a-6f90-4492-9b92-cf5059870217" providerId="ADAL" clId="{DE7DA694-19E1-42F8-BF67-D0883A40B8C0}" dt="2025-09-25T10:12:13.015" v="2244" actId="20577"/>
        <pc:sldMkLst>
          <pc:docMk/>
          <pc:sldMk cId="655257812" sldId="284"/>
        </pc:sldMkLst>
        <pc:spChg chg="mod">
          <ac:chgData name="Lisa Råtrø" userId="06d23f4a-6f90-4492-9b92-cf5059870217" providerId="ADAL" clId="{DE7DA694-19E1-42F8-BF67-D0883A40B8C0}" dt="2025-09-25T10:02:29.959" v="1344" actId="14100"/>
          <ac:spMkLst>
            <pc:docMk/>
            <pc:sldMk cId="655257812" sldId="284"/>
            <ac:spMk id="2" creationId="{46A1968A-64DD-D9FD-2AB3-C0E333B4DF58}"/>
          </ac:spMkLst>
        </pc:spChg>
        <pc:spChg chg="mod">
          <ac:chgData name="Lisa Råtrø" userId="06d23f4a-6f90-4492-9b92-cf5059870217" providerId="ADAL" clId="{DE7DA694-19E1-42F8-BF67-D0883A40B8C0}" dt="2025-09-25T10:12:13.015" v="2244" actId="20577"/>
          <ac:spMkLst>
            <pc:docMk/>
            <pc:sldMk cId="655257812" sldId="284"/>
            <ac:spMk id="3" creationId="{714C5F76-8110-5EB8-FA98-BE14E790C8BF}"/>
          </ac:spMkLst>
        </pc:spChg>
      </pc:sldChg>
      <pc:sldChg chg="modSp new mod">
        <pc:chgData name="Lisa Råtrø" userId="06d23f4a-6f90-4492-9b92-cf5059870217" providerId="ADAL" clId="{DE7DA694-19E1-42F8-BF67-D0883A40B8C0}" dt="2025-09-25T10:20:24.575" v="2425" actId="20577"/>
        <pc:sldMkLst>
          <pc:docMk/>
          <pc:sldMk cId="1351263238" sldId="285"/>
        </pc:sldMkLst>
        <pc:spChg chg="mod">
          <ac:chgData name="Lisa Råtrø" userId="06d23f4a-6f90-4492-9b92-cf5059870217" providerId="ADAL" clId="{DE7DA694-19E1-42F8-BF67-D0883A40B8C0}" dt="2025-09-25T10:04:01.532" v="1465" actId="1076"/>
          <ac:spMkLst>
            <pc:docMk/>
            <pc:sldMk cId="1351263238" sldId="285"/>
            <ac:spMk id="2" creationId="{A9A40DD1-6D88-6CCD-20E4-BCA17306CD2C}"/>
          </ac:spMkLst>
        </pc:spChg>
        <pc:spChg chg="mod">
          <ac:chgData name="Lisa Råtrø" userId="06d23f4a-6f90-4492-9b92-cf5059870217" providerId="ADAL" clId="{DE7DA694-19E1-42F8-BF67-D0883A40B8C0}" dt="2025-09-25T10:20:24.575" v="2425" actId="20577"/>
          <ac:spMkLst>
            <pc:docMk/>
            <pc:sldMk cId="1351263238" sldId="285"/>
            <ac:spMk id="3" creationId="{DD8C6710-0FCE-7422-63DD-9111103B35E5}"/>
          </ac:spMkLst>
        </pc:spChg>
      </pc:sldChg>
      <pc:sldChg chg="modSp new mod">
        <pc:chgData name="Lisa Råtrø" userId="06d23f4a-6f90-4492-9b92-cf5059870217" providerId="ADAL" clId="{DE7DA694-19E1-42F8-BF67-D0883A40B8C0}" dt="2025-09-25T13:48:42.916" v="2876" actId="14100"/>
        <pc:sldMkLst>
          <pc:docMk/>
          <pc:sldMk cId="2736553793" sldId="286"/>
        </pc:sldMkLst>
        <pc:spChg chg="mod">
          <ac:chgData name="Lisa Råtrø" userId="06d23f4a-6f90-4492-9b92-cf5059870217" providerId="ADAL" clId="{DE7DA694-19E1-42F8-BF67-D0883A40B8C0}" dt="2025-09-25T13:48:37.388" v="2874" actId="1076"/>
          <ac:spMkLst>
            <pc:docMk/>
            <pc:sldMk cId="2736553793" sldId="286"/>
            <ac:spMk id="2" creationId="{CFE39FCA-070E-C1F7-4E02-19627EDF1A11}"/>
          </ac:spMkLst>
        </pc:spChg>
        <pc:spChg chg="mod">
          <ac:chgData name="Lisa Råtrø" userId="06d23f4a-6f90-4492-9b92-cf5059870217" providerId="ADAL" clId="{DE7DA694-19E1-42F8-BF67-D0883A40B8C0}" dt="2025-09-25T13:48:42.916" v="2876" actId="14100"/>
          <ac:spMkLst>
            <pc:docMk/>
            <pc:sldMk cId="2736553793" sldId="286"/>
            <ac:spMk id="3" creationId="{A4F65164-675E-5480-579F-8FE148F0BC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C6652-2AC6-4E69-9F69-BF73DF4E7539}" type="datetimeFigureOut">
              <a:rPr lang="nb-NO" smtClean="0"/>
              <a:t>24.09.2025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CD86E-B1E0-4701-966A-F300FA4EB648}" type="slidenum">
              <a:rPr lang="nb-NO" smtClean="0"/>
              <a:t>‹#›</a:t>
            </a:fld>
            <a:endParaRPr lang="nb-NO"/>
          </a:p>
        </p:txBody>
      </p:sp>
    </p:spTree>
    <p:extLst>
      <p:ext uri="{BB962C8B-B14F-4D97-AF65-F5344CB8AC3E}">
        <p14:creationId xmlns:p14="http://schemas.microsoft.com/office/powerpoint/2010/main" val="358401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dir.no/laring-og-trivsel/rad-kunnskap-lesing/forskning-leseopplaer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foreningenles.no/forskn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1</a:t>
            </a:fld>
            <a:endParaRPr lang="nb-NO"/>
          </a:p>
        </p:txBody>
      </p:sp>
    </p:spTree>
    <p:extLst>
      <p:ext uri="{BB962C8B-B14F-4D97-AF65-F5344CB8AC3E}">
        <p14:creationId xmlns:p14="http://schemas.microsoft.com/office/powerpoint/2010/main" val="19561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Elverumskolen</a:t>
            </a:r>
            <a:r>
              <a:rPr lang="nb-NO" dirty="0"/>
              <a:t> ønsker å sette mer fokus på lesing for at elevene i Elverum skal bli enda bedre lesere. I den forbindelse skal skolene i Elverum ta i bruk ny leseplan fra og med dette skoleåret. </a:t>
            </a:r>
            <a:br>
              <a:rPr lang="nb-NO" dirty="0">
                <a:cs typeface="+mn-lt"/>
              </a:rPr>
            </a:br>
            <a:r>
              <a:rPr lang="nb-NO" dirty="0"/>
              <a:t>Det har kommet en nasjonal strategi for lesing, «Tid for lesing», med råd og veiledning utarbeidet av Lesesenteret ved Universitet i Stavanger. Leseplanen følger disse rådene. </a:t>
            </a:r>
            <a:br>
              <a:rPr lang="nb-NO" dirty="0">
                <a:cs typeface="+mn-lt"/>
              </a:rPr>
            </a:br>
            <a:r>
              <a:rPr lang="nb-NO" dirty="0"/>
              <a:t>Målet med ny leseplan og den nasjonale strategien er å øke norske elevers leseferdigheter og lesekompetanse. Lesing er en grunnleggende ferdighet og skal foregå i alle skolens fag.</a:t>
            </a:r>
          </a:p>
        </p:txBody>
      </p:sp>
      <p:sp>
        <p:nvSpPr>
          <p:cNvPr id="4" name="Plassholder for lysbildenummer 3"/>
          <p:cNvSpPr>
            <a:spLocks noGrp="1"/>
          </p:cNvSpPr>
          <p:nvPr>
            <p:ph type="sldNum" sz="quarter" idx="5"/>
          </p:nvPr>
        </p:nvSpPr>
        <p:spPr/>
        <p:txBody>
          <a:bodyPr/>
          <a:lstStyle/>
          <a:p>
            <a:fld id="{E6ACD86E-B1E0-4701-966A-F300FA4EB648}" type="slidenum">
              <a:rPr lang="nb-NO" smtClean="0"/>
              <a:t>6</a:t>
            </a:fld>
            <a:endParaRPr lang="nb-NO"/>
          </a:p>
        </p:txBody>
      </p:sp>
    </p:spTree>
    <p:extLst>
      <p:ext uri="{BB962C8B-B14F-4D97-AF65-F5344CB8AC3E}">
        <p14:creationId xmlns:p14="http://schemas.microsoft.com/office/powerpoint/2010/main" val="305138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Leseplan for Elverum kommune er et arbeidsverktøy for ansatte i skolene i Elverum. Alle lærere er leselærere, uavhengig av fag, og når vi jobber med lesing, jobber vi med elevenes språklige bevissthet, fagbegreper og ordforråd, leseflyt, leseforståelse, lesekondis og leselyst.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Målet er at alle elever i Elverum kommune skal få en leseopplæring som er i tråd med læreplanen LK20 og forankret i nyere forsking.</a:t>
            </a:r>
            <a:endParaRPr lang="nb-NO" dirty="0"/>
          </a:p>
          <a:p>
            <a:r>
              <a:rPr lang="nb-NO" dirty="0"/>
              <a:t>Fokus på å avdekke lese- og skrivevansker/dysleksi tidlig, før elevene kommer til EUS.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På ungdomsskolen jobber vi med lesing hver dag. Elevene leser selv, både individuelt og sammen med andre, og lærer kan også lese høyt for elever. Vi skal kartlegge elevenes leseferdigheter ved å bruke </a:t>
            </a:r>
            <a:r>
              <a:rPr lang="nb-NO" dirty="0" err="1"/>
              <a:t>Carlsten</a:t>
            </a:r>
            <a:r>
              <a:rPr lang="nb-NO" dirty="0"/>
              <a:t> leseprøve.</a:t>
            </a:r>
          </a:p>
          <a:p>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7</a:t>
            </a:fld>
            <a:endParaRPr lang="nb-NO"/>
          </a:p>
        </p:txBody>
      </p:sp>
    </p:spTree>
    <p:extLst>
      <p:ext uri="{BB962C8B-B14F-4D97-AF65-F5344CB8AC3E}">
        <p14:creationId xmlns:p14="http://schemas.microsoft.com/office/powerpoint/2010/main" val="279269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u="sng" dirty="0">
                <a:solidFill>
                  <a:srgbClr val="467886"/>
                </a:solidFill>
                <a:hlinkClick r:id="rId3">
                  <a:extLst>
                    <a:ext uri="{A12FA001-AC4F-418D-AE19-62706E023703}">
                      <ahyp:hlinkClr xmlns:ahyp="http://schemas.microsoft.com/office/drawing/2018/hyperlinkcolor" val="tx"/>
                    </a:ext>
                  </a:extLst>
                </a:hlinkClick>
              </a:rPr>
              <a:t>Lesing er viktig og vi som jobber på EUS forventer at foresatte er interessert i sine ungdommers skolehverdag og at man snakker om hva man gjør på skolen hjemme. </a:t>
            </a:r>
            <a:br>
              <a:rPr lang="en-US" u="sng" dirty="0">
                <a:cs typeface="+mn-lt"/>
                <a:hlinkClick r:id="rId3">
                  <a:extLst>
                    <a:ext uri="{A12FA001-AC4F-418D-AE19-62706E023703}">
                      <ahyp:hlinkClr xmlns:ahyp="http://schemas.microsoft.com/office/drawing/2018/hyperlinkcolor" val="tx"/>
                    </a:ext>
                  </a:extLst>
                </a:hlinkClick>
              </a:rPr>
            </a:br>
            <a:r>
              <a:rPr lang="en-US" u="sng" dirty="0">
                <a:solidFill>
                  <a:srgbClr val="467886"/>
                </a:solidFill>
                <a:hlinkClick r:id="rId3">
                  <a:extLst>
                    <a:ext uri="{A12FA001-AC4F-418D-AE19-62706E023703}">
                      <ahyp:hlinkClr xmlns:ahyp="http://schemas.microsoft.com/office/drawing/2018/hyperlinkcolor" val="tx"/>
                    </a:ext>
                  </a:extLst>
                </a:hlinkClick>
              </a:rPr>
              <a:t>Forskning viser at det er sammenheng mellom leseferdigheter og skoleresultater. </a:t>
            </a:r>
            <a:br>
              <a:rPr lang="en-US" u="sng" dirty="0">
                <a:cs typeface="+mn-lt"/>
                <a:hlinkClick r:id="rId3">
                  <a:extLst>
                    <a:ext uri="{A12FA001-AC4F-418D-AE19-62706E023703}">
                      <ahyp:hlinkClr xmlns:ahyp="http://schemas.microsoft.com/office/drawing/2018/hyperlinkcolor" val="tx"/>
                    </a:ext>
                  </a:extLst>
                </a:hlinkClick>
              </a:rPr>
            </a:br>
            <a:r>
              <a:rPr lang="en-US" u="sng" dirty="0">
                <a:solidFill>
                  <a:srgbClr val="467886"/>
                </a:solidFill>
                <a:hlinkClick r:id="rId3">
                  <a:extLst>
                    <a:ext uri="{A12FA001-AC4F-418D-AE19-62706E023703}">
                      <ahyp:hlinkClr xmlns:ahyp="http://schemas.microsoft.com/office/drawing/2018/hyperlinkcolor" val="tx"/>
                    </a:ext>
                  </a:extLst>
                </a:hlinkClick>
              </a:rPr>
              <a:t>Lesing er positivt for fysisk og psykisk helse, og utvikler sosial kompetanse. </a:t>
            </a:r>
            <a:br>
              <a:rPr lang="en-US" u="sng" dirty="0">
                <a:cs typeface="+mn-lt"/>
                <a:hlinkClick r:id="rId3">
                  <a:extLst>
                    <a:ext uri="{A12FA001-AC4F-418D-AE19-62706E023703}">
                      <ahyp:hlinkClr xmlns:ahyp="http://schemas.microsoft.com/office/drawing/2018/hyperlinkcolor" val="tx"/>
                    </a:ext>
                  </a:extLst>
                </a:hlinkClick>
              </a:rPr>
            </a:br>
            <a:r>
              <a:rPr lang="en-US" u="sng" dirty="0">
                <a:solidFill>
                  <a:srgbClr val="467886"/>
                </a:solidFill>
                <a:hlinkClick r:id="rId3">
                  <a:extLst>
                    <a:ext uri="{A12FA001-AC4F-418D-AE19-62706E023703}">
                      <ahyp:hlinkClr xmlns:ahyp="http://schemas.microsoft.com/office/drawing/2018/hyperlinkcolor" val="tx"/>
                    </a:ext>
                  </a:extLst>
                </a:hlinkClick>
              </a:rPr>
              <a:t>Lesing utvider ordforrådet og utjevner sosiale forskjeller, slik at man har bedre forutsetninger for å delta i samfunnet.</a:t>
            </a:r>
          </a:p>
          <a:p>
            <a:endParaRPr lang="en-US" u="sng" dirty="0">
              <a:solidFill>
                <a:srgbClr val="467886"/>
              </a:solidFill>
              <a:hlinkClick r:id="rId3">
                <a:extLst>
                  <a:ext uri="{A12FA001-AC4F-418D-AE19-62706E023703}">
                    <ahyp:hlinkClr xmlns:ahyp="http://schemas.microsoft.com/office/drawing/2018/hyperlinkcolor" val="tx"/>
                  </a:ext>
                </a:extLst>
              </a:hlinkClick>
            </a:endParaRPr>
          </a:p>
          <a:p>
            <a:r>
              <a:rPr lang="en-US" dirty="0">
                <a:solidFill>
                  <a:srgbClr val="467886"/>
                </a:solidFill>
                <a:hlinkClick r:id="rId3">
                  <a:extLst>
                    <a:ext uri="{A12FA001-AC4F-418D-AE19-62706E023703}">
                      <ahyp:hlinkClr xmlns:ahyp="http://schemas.microsoft.com/office/drawing/2018/hyperlinkcolor" val="tx"/>
                    </a:ext>
                  </a:extLst>
                </a:hlinkClick>
              </a:rPr>
              <a:t>Kilder</a:t>
            </a:r>
            <a:r>
              <a:rPr lang="nb-NO" dirty="0">
                <a:solidFill>
                  <a:schemeClr val="tx1"/>
                </a:solidFill>
                <a:hlinkClick r:id="rId3">
                  <a:extLst>
                    <a:ext uri="{A12FA001-AC4F-418D-AE19-62706E023703}">
                      <ahyp:hlinkClr xmlns:ahyp="http://schemas.microsoft.com/office/drawing/2018/hyperlinkcolor" val="tx"/>
                    </a:ext>
                  </a:extLst>
                </a:hlinkClick>
              </a:rPr>
              <a:t>:</a:t>
            </a:r>
            <a:br>
              <a:rPr lang="en-US" dirty="0">
                <a:cs typeface="+mn-lt"/>
                <a:hlinkClick r:id="rId3">
                  <a:extLst>
                    <a:ext uri="{A12FA001-AC4F-418D-AE19-62706E023703}">
                      <ahyp:hlinkClr xmlns:ahyp="http://schemas.microsoft.com/office/drawing/2018/hyperlinkcolor" val="tx"/>
                    </a:ext>
                  </a:extLst>
                </a:hlinkClick>
              </a:rPr>
            </a:br>
            <a:r>
              <a:rPr lang="nb-NO" dirty="0">
                <a:solidFill>
                  <a:srgbClr val="467886"/>
                </a:solidFill>
                <a:hlinkClick r:id="rId3">
                  <a:extLst>
                    <a:ext uri="{A12FA001-AC4F-418D-AE19-62706E023703}">
                      <ahyp:hlinkClr xmlns:ahyp="http://schemas.microsoft.com/office/drawing/2018/hyperlinkcolor" val="tx"/>
                    </a:ext>
                  </a:extLst>
                </a:hlinkClick>
              </a:rPr>
              <a:t>Hva sier forskning om leseopplæring? | udir.no</a:t>
            </a:r>
            <a:endParaRPr lang="nb-NO" dirty="0"/>
          </a:p>
          <a:p>
            <a:r>
              <a:rPr lang="nb-NO" dirty="0">
                <a:hlinkClick r:id="rId4"/>
              </a:rPr>
              <a:t>Forskning - Foreningen lesForeningen les</a:t>
            </a:r>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8</a:t>
            </a:fld>
            <a:endParaRPr lang="nb-NO"/>
          </a:p>
        </p:txBody>
      </p:sp>
    </p:spTree>
    <p:extLst>
      <p:ext uri="{BB962C8B-B14F-4D97-AF65-F5344CB8AC3E}">
        <p14:creationId xmlns:p14="http://schemas.microsoft.com/office/powerpoint/2010/main" val="19185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C84F5F6-60DD-4846-99B7-517DCDB48F25}" type="datetimeFigureOut">
              <a:rPr lang="nb-NO" smtClean="0"/>
              <a:t>24.09.2025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29038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C84F5F6-60DD-4846-99B7-517DCDB48F25}" type="datetimeFigureOut">
              <a:rPr lang="nb-NO" smtClean="0"/>
              <a:t>24.09.2025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B197F34-DE94-4CDA-BAD4-52CB0966D055}" type="slidenum">
              <a:rPr lang="nb-NO" smtClean="0"/>
              <a:t>‹#›</a:t>
            </a:fld>
            <a:endParaRPr lang="nb-NO"/>
          </a:p>
        </p:txBody>
      </p:sp>
      <p:sp>
        <p:nvSpPr>
          <p:cNvPr id="7" name="Plassholder for bilde 2"/>
          <p:cNvSpPr>
            <a:spLocks noGrp="1"/>
          </p:cNvSpPr>
          <p:nvPr>
            <p:ph type="pic" idx="1"/>
          </p:nvPr>
        </p:nvSpPr>
        <p:spPr>
          <a:xfrm>
            <a:off x="623392" y="1268760"/>
            <a:ext cx="11041227" cy="45365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259606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C84F5F6-60DD-4846-99B7-517DCDB48F25}" type="datetimeFigureOut">
              <a:rPr lang="nb-NO" smtClean="0"/>
              <a:t>24.09.2025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74112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C84F5F6-60DD-4846-99B7-517DCDB48F25}" type="datetimeFigureOut">
              <a:rPr lang="nb-NO" smtClean="0"/>
              <a:t>24.09.2025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104793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CC84F5F6-60DD-4846-99B7-517DCDB48F25}" type="datetimeFigureOut">
              <a:rPr lang="nb-NO" smtClean="0"/>
              <a:t>24.09.2025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17445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CC84F5F6-60DD-4846-99B7-517DCDB48F25}" type="datetimeFigureOut">
              <a:rPr lang="nb-NO" smtClean="0"/>
              <a:t>24.09.2025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09723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CC84F5F6-60DD-4846-99B7-517DCDB48F25}" type="datetimeFigureOut">
              <a:rPr lang="nb-NO" smtClean="0"/>
              <a:t>24.09.2025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424343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CC84F5F6-60DD-4846-99B7-517DCDB48F25}" type="datetimeFigureOut">
              <a:rPr lang="nb-NO" smtClean="0"/>
              <a:t>24.09.2025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344178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C84F5F6-60DD-4846-99B7-517DCDB48F25}" type="datetimeFigureOut">
              <a:rPr lang="nb-NO" smtClean="0"/>
              <a:t>24.09.2025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322891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C84F5F6-60DD-4846-99B7-517DCDB48F25}" type="datetimeFigureOut">
              <a:rPr lang="nb-NO" smtClean="0"/>
              <a:t>24.09.2025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393928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C84F5F6-60DD-4846-99B7-517DCDB48F25}" type="datetimeFigureOut">
              <a:rPr lang="nb-NO" smtClean="0"/>
              <a:t>24.09.2025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69631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C84F5F6-60DD-4846-99B7-517DCDB48F25}" type="datetimeFigureOut">
              <a:rPr lang="nb-NO" smtClean="0"/>
              <a:t>24.09.2025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15506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e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5360" y="188640"/>
            <a:ext cx="4699037" cy="803000"/>
          </a:xfrm>
          <a:prstGeom prst="rect">
            <a:avLst/>
          </a:prstGeom>
        </p:spPr>
      </p:pic>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4F5F6-60DD-4846-99B7-517DCDB48F25}" type="datetimeFigureOut">
              <a:rPr lang="nb-NO" smtClean="0"/>
              <a:t>24.09.2025</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2" name="Plassholder for tittel 1"/>
          <p:cNvSpPr>
            <a:spLocks noGrp="1"/>
          </p:cNvSpPr>
          <p:nvPr>
            <p:ph type="title"/>
          </p:nvPr>
        </p:nvSpPr>
        <p:spPr>
          <a:xfrm>
            <a:off x="1391477" y="548680"/>
            <a:ext cx="10190923" cy="868958"/>
          </a:xfrm>
          <a:prstGeom prst="rect">
            <a:avLst/>
          </a:prstGeom>
        </p:spPr>
        <p:txBody>
          <a:bodyPr vert="horz" lIns="91440" tIns="45720" rIns="91440" bIns="45720" rtlCol="0" anchor="ctr">
            <a:normAutofit/>
          </a:bodyPr>
          <a:lstStyle/>
          <a:p>
            <a:r>
              <a:rPr lang="nb-NO"/>
              <a:t>Klikk for å redigere tittelstil</a:t>
            </a:r>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97F34-DE94-4CDA-BAD4-52CB0966D055}" type="slidenum">
              <a:rPr lang="nb-NO" smtClean="0"/>
              <a:t>‹#›</a:t>
            </a:fld>
            <a:endParaRPr lang="nb-NO"/>
          </a:p>
        </p:txBody>
      </p:sp>
      <p:cxnSp>
        <p:nvCxnSpPr>
          <p:cNvPr id="10" name="Rett linje 9"/>
          <p:cNvCxnSpPr/>
          <p:nvPr/>
        </p:nvCxnSpPr>
        <p:spPr>
          <a:xfrm>
            <a:off x="1583498" y="620688"/>
            <a:ext cx="10177131" cy="0"/>
          </a:xfrm>
          <a:prstGeom prst="line">
            <a:avLst/>
          </a:prstGeom>
          <a:ln w="28575">
            <a:solidFill>
              <a:srgbClr val="E51B23"/>
            </a:solidFill>
          </a:ln>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a:off x="335360" y="6381328"/>
            <a:ext cx="11617291" cy="0"/>
          </a:xfrm>
          <a:prstGeom prst="line">
            <a:avLst/>
          </a:prstGeom>
          <a:ln w="28575">
            <a:solidFill>
              <a:srgbClr val="E51B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195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E51B00"/>
        </a:buClr>
        <a:buSzPct val="80000"/>
        <a:buFont typeface="Wingdings" pitchFamily="2" charset="2"/>
        <a:buChar char="l"/>
        <a:defRPr sz="3200" kern="1200" baseline="0">
          <a:solidFill>
            <a:schemeClr val="tx1"/>
          </a:solidFill>
          <a:latin typeface="+mn-lt"/>
          <a:ea typeface="+mn-ea"/>
          <a:cs typeface="+mn-cs"/>
        </a:defRPr>
      </a:lvl1pPr>
      <a:lvl2pPr marL="742950" indent="-285750" algn="l" defTabSz="914400" rtl="0" eaLnBrk="1" latinLnBrk="0" hangingPunct="1">
        <a:spcBef>
          <a:spcPct val="20000"/>
        </a:spcBef>
        <a:buClr>
          <a:srgbClr val="E51B00"/>
        </a:buClr>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E51B00"/>
        </a:buClr>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Clr>
          <a:srgbClr val="E51B00"/>
        </a:buClr>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ngit.no/webina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h8Zks5o3X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7D1938-AB51-453B-9982-D1EBA7EA99E5}"/>
              </a:ext>
            </a:extLst>
          </p:cNvPr>
          <p:cNvSpPr>
            <a:spLocks noGrp="1"/>
          </p:cNvSpPr>
          <p:nvPr>
            <p:ph type="ctrTitle"/>
          </p:nvPr>
        </p:nvSpPr>
        <p:spPr/>
        <p:txBody>
          <a:bodyPr>
            <a:normAutofit/>
          </a:bodyPr>
          <a:lstStyle/>
          <a:p>
            <a:r>
              <a:rPr lang="nb-NO" sz="5400" dirty="0"/>
              <a:t>Foreldremøte 9A</a:t>
            </a:r>
          </a:p>
        </p:txBody>
      </p:sp>
      <p:sp>
        <p:nvSpPr>
          <p:cNvPr id="3" name="Undertittel 2">
            <a:extLst>
              <a:ext uri="{FF2B5EF4-FFF2-40B4-BE49-F238E27FC236}">
                <a16:creationId xmlns:a16="http://schemas.microsoft.com/office/drawing/2014/main" id="{B47910C3-2A2F-2AB7-DD27-9F690028C487}"/>
              </a:ext>
            </a:extLst>
          </p:cNvPr>
          <p:cNvSpPr>
            <a:spLocks noGrp="1"/>
          </p:cNvSpPr>
          <p:nvPr>
            <p:ph type="subTitle" idx="1"/>
          </p:nvPr>
        </p:nvSpPr>
        <p:spPr/>
        <p:txBody>
          <a:bodyPr>
            <a:normAutofit/>
          </a:bodyPr>
          <a:lstStyle/>
          <a:p>
            <a:r>
              <a:rPr lang="nb-NO" sz="4000" dirty="0">
                <a:solidFill>
                  <a:schemeClr val="tx1"/>
                </a:solidFill>
              </a:rPr>
              <a:t>Høst 9. trinn</a:t>
            </a:r>
          </a:p>
        </p:txBody>
      </p:sp>
    </p:spTree>
    <p:extLst>
      <p:ext uri="{BB962C8B-B14F-4D97-AF65-F5344CB8AC3E}">
        <p14:creationId xmlns:p14="http://schemas.microsoft.com/office/powerpoint/2010/main" val="275492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DCF3CC-D86E-20AD-6921-AF0C0187E94B}"/>
              </a:ext>
            </a:extLst>
          </p:cNvPr>
          <p:cNvSpPr>
            <a:spLocks noGrp="1"/>
          </p:cNvSpPr>
          <p:nvPr>
            <p:ph type="ctrTitle"/>
          </p:nvPr>
        </p:nvSpPr>
        <p:spPr/>
        <p:txBody>
          <a:bodyPr/>
          <a:lstStyle/>
          <a:p>
            <a:endParaRPr lang="nb-NO" dirty="0"/>
          </a:p>
        </p:txBody>
      </p:sp>
      <p:sp>
        <p:nvSpPr>
          <p:cNvPr id="3" name="Undertittel 2">
            <a:extLst>
              <a:ext uri="{FF2B5EF4-FFF2-40B4-BE49-F238E27FC236}">
                <a16:creationId xmlns:a16="http://schemas.microsoft.com/office/drawing/2014/main" id="{A736E925-98ED-CBBA-B1E1-0D1BDC03760F}"/>
              </a:ext>
            </a:extLst>
          </p:cNvPr>
          <p:cNvSpPr>
            <a:spLocks noGrp="1"/>
          </p:cNvSpPr>
          <p:nvPr>
            <p:ph type="subTitle" idx="1"/>
          </p:nvPr>
        </p:nvSpPr>
        <p:spPr>
          <a:xfrm>
            <a:off x="1828800" y="5012675"/>
            <a:ext cx="8534400" cy="626125"/>
          </a:xfrm>
        </p:spPr>
        <p:txBody>
          <a:bodyPr>
            <a:normAutofit/>
          </a:bodyPr>
          <a:lstStyle/>
          <a:p>
            <a:r>
              <a:rPr lang="nb-NO" dirty="0">
                <a:hlinkClick r:id="rId2"/>
              </a:rPr>
              <a:t>https://lingit.no/webinar/</a:t>
            </a:r>
            <a:r>
              <a:rPr lang="nb-NO" dirty="0"/>
              <a:t> </a:t>
            </a:r>
          </a:p>
        </p:txBody>
      </p:sp>
      <p:pic>
        <p:nvPicPr>
          <p:cNvPr id="7" name="Bilde 6">
            <a:extLst>
              <a:ext uri="{FF2B5EF4-FFF2-40B4-BE49-F238E27FC236}">
                <a16:creationId xmlns:a16="http://schemas.microsoft.com/office/drawing/2014/main" id="{1A47E669-BDEB-84E0-B2C6-318F204C8ECF}"/>
              </a:ext>
            </a:extLst>
          </p:cNvPr>
          <p:cNvPicPr>
            <a:picLocks noChangeAspect="1"/>
          </p:cNvPicPr>
          <p:nvPr/>
        </p:nvPicPr>
        <p:blipFill>
          <a:blip r:embed="rId3"/>
          <a:stretch>
            <a:fillRect/>
          </a:stretch>
        </p:blipFill>
        <p:spPr>
          <a:xfrm>
            <a:off x="0" y="1054327"/>
            <a:ext cx="12192000" cy="3000797"/>
          </a:xfrm>
          <a:prstGeom prst="rect">
            <a:avLst/>
          </a:prstGeom>
        </p:spPr>
      </p:pic>
    </p:spTree>
    <p:extLst>
      <p:ext uri="{BB962C8B-B14F-4D97-AF65-F5344CB8AC3E}">
        <p14:creationId xmlns:p14="http://schemas.microsoft.com/office/powerpoint/2010/main" val="267139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6FED9ED-3311-690C-782E-641152E18220}"/>
              </a:ext>
            </a:extLst>
          </p:cNvPr>
          <p:cNvPicPr>
            <a:picLocks noChangeAspect="1"/>
          </p:cNvPicPr>
          <p:nvPr/>
        </p:nvPicPr>
        <p:blipFill>
          <a:blip r:embed="rId2"/>
          <a:stretch>
            <a:fillRect/>
          </a:stretch>
        </p:blipFill>
        <p:spPr>
          <a:xfrm>
            <a:off x="-90103" y="1134737"/>
            <a:ext cx="12384259" cy="4334489"/>
          </a:xfrm>
          <a:prstGeom prst="rect">
            <a:avLst/>
          </a:prstGeom>
          <a:noFill/>
        </p:spPr>
      </p:pic>
    </p:spTree>
    <p:extLst>
      <p:ext uri="{BB962C8B-B14F-4D97-AF65-F5344CB8AC3E}">
        <p14:creationId xmlns:p14="http://schemas.microsoft.com/office/powerpoint/2010/main" val="230807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A49150-0EFF-6C18-F2C5-2552AB2785E1}"/>
              </a:ext>
            </a:extLst>
          </p:cNvPr>
          <p:cNvSpPr>
            <a:spLocks noGrp="1"/>
          </p:cNvSpPr>
          <p:nvPr>
            <p:ph type="title"/>
          </p:nvPr>
        </p:nvSpPr>
        <p:spPr>
          <a:xfrm>
            <a:off x="1391477" y="827313"/>
            <a:ext cx="10190923" cy="772887"/>
          </a:xfrm>
        </p:spPr>
        <p:txBody>
          <a:bodyPr>
            <a:normAutofit fontScale="90000"/>
          </a:bodyPr>
          <a:lstStyle/>
          <a:p>
            <a:r>
              <a:rPr lang="nb-NO" sz="4000" dirty="0"/>
              <a:t>Diskusjonstema:</a:t>
            </a:r>
            <a:br>
              <a:rPr lang="nb-NO" dirty="0"/>
            </a:br>
            <a:r>
              <a:rPr lang="nb-NO" sz="5300" dirty="0">
                <a:solidFill>
                  <a:srgbClr val="FF0000"/>
                </a:solidFill>
              </a:rPr>
              <a:t>rus</a:t>
            </a:r>
            <a:r>
              <a:rPr lang="nb-NO" dirty="0"/>
              <a:t> </a:t>
            </a:r>
          </a:p>
        </p:txBody>
      </p:sp>
      <p:sp>
        <p:nvSpPr>
          <p:cNvPr id="3" name="Plassholder for innhold 2">
            <a:extLst>
              <a:ext uri="{FF2B5EF4-FFF2-40B4-BE49-F238E27FC236}">
                <a16:creationId xmlns:a16="http://schemas.microsoft.com/office/drawing/2014/main" id="{31031005-6394-A4F4-9C34-25826BE29400}"/>
              </a:ext>
            </a:extLst>
          </p:cNvPr>
          <p:cNvSpPr>
            <a:spLocks noGrp="1"/>
          </p:cNvSpPr>
          <p:nvPr>
            <p:ph idx="1"/>
          </p:nvPr>
        </p:nvSpPr>
        <p:spPr/>
        <p:txBody>
          <a:bodyPr>
            <a:normAutofit/>
          </a:bodyPr>
          <a:lstStyle/>
          <a:p>
            <a:endParaRPr lang="nb-NO" dirty="0"/>
          </a:p>
          <a:p>
            <a:r>
              <a:rPr lang="nb-NO" dirty="0"/>
              <a:t>Rus: alkohol, </a:t>
            </a:r>
            <a:r>
              <a:rPr lang="nb-NO" dirty="0" err="1"/>
              <a:t>vape</a:t>
            </a:r>
            <a:r>
              <a:rPr lang="nb-NO" dirty="0"/>
              <a:t>, snus, cannabis o.l. </a:t>
            </a:r>
          </a:p>
          <a:p>
            <a:r>
              <a:rPr lang="nb-NO" dirty="0"/>
              <a:t>Hvordan kan vi støtte hverandre slik at ungdom ikke settes i situasjoner der «alle andre får lov»?</a:t>
            </a:r>
          </a:p>
          <a:p>
            <a:r>
              <a:rPr lang="nb-NO" dirty="0"/>
              <a:t>Hva kan vi gjøre hvis vi får vite at ungdom i klassen har drukket?</a:t>
            </a:r>
          </a:p>
          <a:p>
            <a:r>
              <a:rPr lang="nb-NO" dirty="0"/>
              <a:t>Hvordan kan vi prate med ungdommene om press og forventninger i slike situasjoner?</a:t>
            </a:r>
          </a:p>
          <a:p>
            <a:endParaRPr lang="nb-NO" dirty="0"/>
          </a:p>
        </p:txBody>
      </p:sp>
    </p:spTree>
    <p:extLst>
      <p:ext uri="{BB962C8B-B14F-4D97-AF65-F5344CB8AC3E}">
        <p14:creationId xmlns:p14="http://schemas.microsoft.com/office/powerpoint/2010/main" val="410390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4852AF-EC51-592E-81D1-CBC83EF14CB3}"/>
              </a:ext>
            </a:extLst>
          </p:cNvPr>
          <p:cNvSpPr>
            <a:spLocks noGrp="1"/>
          </p:cNvSpPr>
          <p:nvPr>
            <p:ph type="title"/>
          </p:nvPr>
        </p:nvSpPr>
        <p:spPr/>
        <p:txBody>
          <a:bodyPr/>
          <a:lstStyle/>
          <a:p>
            <a:r>
              <a:rPr lang="nb-NO" dirty="0"/>
              <a:t>Klassekontakter og FAU</a:t>
            </a:r>
          </a:p>
        </p:txBody>
      </p:sp>
      <p:sp>
        <p:nvSpPr>
          <p:cNvPr id="3" name="Plassholder for innhold 2">
            <a:extLst>
              <a:ext uri="{FF2B5EF4-FFF2-40B4-BE49-F238E27FC236}">
                <a16:creationId xmlns:a16="http://schemas.microsoft.com/office/drawing/2014/main" id="{63604067-72BF-07C2-B230-D3FBDE8864AF}"/>
              </a:ext>
            </a:extLst>
          </p:cNvPr>
          <p:cNvSpPr>
            <a:spLocks noGrp="1"/>
          </p:cNvSpPr>
          <p:nvPr>
            <p:ph idx="1"/>
          </p:nvPr>
        </p:nvSpPr>
        <p:spPr>
          <a:xfrm>
            <a:off x="145143" y="1567542"/>
            <a:ext cx="11916228" cy="4741777"/>
          </a:xfrm>
        </p:spPr>
        <p:txBody>
          <a:bodyPr>
            <a:normAutofit fontScale="85000" lnSpcReduction="20000"/>
          </a:bodyPr>
          <a:lstStyle/>
          <a:p>
            <a:r>
              <a:rPr lang="nb-NO" sz="3600" b="1" dirty="0"/>
              <a:t>Informasjon fra FAU: </a:t>
            </a:r>
            <a:r>
              <a:rPr lang="nb-NO" sz="3600" dirty="0"/>
              <a:t>De ønsker å få flere menn inn i FAU. Jobber med: natteravn, arrangering av 17.mai o.l. </a:t>
            </a:r>
            <a:br>
              <a:rPr lang="nb-NO" sz="3600" dirty="0"/>
            </a:br>
            <a:r>
              <a:rPr lang="nb-NO" sz="3600" dirty="0"/>
              <a:t>Møte 14. </a:t>
            </a:r>
            <a:r>
              <a:rPr lang="nb-NO" sz="3600" dirty="0" err="1"/>
              <a:t>Okt</a:t>
            </a:r>
            <a:r>
              <a:rPr lang="nb-NO" sz="3600" dirty="0"/>
              <a:t> kl. 17.30. Hvor? Blir sendt ut </a:t>
            </a:r>
            <a:r>
              <a:rPr lang="nb-NO" sz="3600" dirty="0" err="1"/>
              <a:t>mld</a:t>
            </a:r>
            <a:r>
              <a:rPr lang="nb-NO" sz="3600" dirty="0"/>
              <a:t>.</a:t>
            </a:r>
          </a:p>
          <a:p>
            <a:r>
              <a:rPr lang="nb-NO" sz="3600" dirty="0"/>
              <a:t>Nytt valg: Liv Karin </a:t>
            </a:r>
            <a:r>
              <a:rPr lang="nb-NO" sz="3600" dirty="0" err="1"/>
              <a:t>Suren</a:t>
            </a:r>
            <a:r>
              <a:rPr lang="nb-NO" sz="3600" dirty="0"/>
              <a:t> </a:t>
            </a:r>
            <a:r>
              <a:rPr lang="nb-NO" sz="3600" dirty="0" err="1"/>
              <a:t>Mellembakken</a:t>
            </a:r>
            <a:r>
              <a:rPr lang="nb-NO" sz="3600" dirty="0"/>
              <a:t> (klassekontakt) og Martin Grønbekk Moen (klassekontakt og FAU)</a:t>
            </a:r>
          </a:p>
          <a:p>
            <a:r>
              <a:rPr lang="nb-NO" sz="3600" dirty="0"/>
              <a:t> Foreldre og foresatte i 9A har en egen </a:t>
            </a:r>
            <a:r>
              <a:rPr lang="nb-NO" sz="3600" dirty="0" err="1"/>
              <a:t>facebookgruppe</a:t>
            </a:r>
            <a:r>
              <a:rPr lang="nb-NO" sz="3600" dirty="0"/>
              <a:t> der dere f.eks. kan diskutere overnattingstur i 9.klasse, klassetur i 10.klasse, kontakte andre foresatte e.l. </a:t>
            </a:r>
            <a:br>
              <a:rPr lang="nb-NO" sz="3600" dirty="0"/>
            </a:br>
            <a:r>
              <a:rPr lang="nb-NO" sz="3600" dirty="0"/>
              <a:t>Den heter: </a:t>
            </a:r>
            <a:r>
              <a:rPr lang="nb-NO" sz="3600" b="1" dirty="0"/>
              <a:t>«Foreldre/Foresatte A-klassa EUS 2011»</a:t>
            </a:r>
          </a:p>
          <a:p>
            <a:r>
              <a:rPr lang="nb-NO" sz="3600" dirty="0"/>
              <a:t>Teamet har fått lov til å sende ut klasseliste med kontaktinformasjonen til andre foresatte også, så det får dere tilsendt på Visma.</a:t>
            </a:r>
          </a:p>
        </p:txBody>
      </p:sp>
    </p:spTree>
    <p:extLst>
      <p:ext uri="{BB962C8B-B14F-4D97-AF65-F5344CB8AC3E}">
        <p14:creationId xmlns:p14="http://schemas.microsoft.com/office/powerpoint/2010/main" val="296666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A1968A-64DD-D9FD-2AB3-C0E333B4DF58}"/>
              </a:ext>
            </a:extLst>
          </p:cNvPr>
          <p:cNvSpPr>
            <a:spLocks noGrp="1"/>
          </p:cNvSpPr>
          <p:nvPr>
            <p:ph type="ctrTitle"/>
          </p:nvPr>
        </p:nvSpPr>
        <p:spPr>
          <a:xfrm>
            <a:off x="914400" y="901234"/>
            <a:ext cx="10363200" cy="837626"/>
          </a:xfrm>
        </p:spPr>
        <p:txBody>
          <a:bodyPr/>
          <a:lstStyle/>
          <a:p>
            <a:r>
              <a:rPr lang="nb-NO" dirty="0"/>
              <a:t>Informasjon fra miljøteamet:</a:t>
            </a:r>
          </a:p>
        </p:txBody>
      </p:sp>
      <p:sp>
        <p:nvSpPr>
          <p:cNvPr id="3" name="Undertittel 2">
            <a:extLst>
              <a:ext uri="{FF2B5EF4-FFF2-40B4-BE49-F238E27FC236}">
                <a16:creationId xmlns:a16="http://schemas.microsoft.com/office/drawing/2014/main" id="{714C5F76-8110-5EB8-FA98-BE14E790C8BF}"/>
              </a:ext>
            </a:extLst>
          </p:cNvPr>
          <p:cNvSpPr>
            <a:spLocks noGrp="1"/>
          </p:cNvSpPr>
          <p:nvPr>
            <p:ph type="subTitle" idx="1"/>
          </p:nvPr>
        </p:nvSpPr>
        <p:spPr>
          <a:xfrm>
            <a:off x="614597" y="1933732"/>
            <a:ext cx="11227633" cy="4287186"/>
          </a:xfrm>
        </p:spPr>
        <p:txBody>
          <a:bodyPr>
            <a:normAutofit fontScale="92500" lnSpcReduction="20000"/>
          </a:bodyPr>
          <a:lstStyle/>
          <a:p>
            <a:pPr marL="457200" indent="-457200">
              <a:buFont typeface="Arial" panose="020B0604020202020204" pitchFamily="34" charset="0"/>
              <a:buChar char="•"/>
            </a:pPr>
            <a:r>
              <a:rPr lang="nb-NO" dirty="0">
                <a:solidFill>
                  <a:schemeClr val="tx1"/>
                </a:solidFill>
              </a:rPr>
              <a:t>God og rolig oppstart denne høsten</a:t>
            </a:r>
          </a:p>
          <a:p>
            <a:pPr marL="457200" indent="-457200">
              <a:buFont typeface="Arial" panose="020B0604020202020204" pitchFamily="34" charset="0"/>
              <a:buChar char="•"/>
            </a:pPr>
            <a:r>
              <a:rPr lang="nb-NO" dirty="0">
                <a:solidFill>
                  <a:schemeClr val="tx1"/>
                </a:solidFill>
              </a:rPr>
              <a:t>Informasjon om hva de gjør og jobber med.</a:t>
            </a:r>
          </a:p>
          <a:p>
            <a:pPr marL="457200" indent="-457200">
              <a:buFont typeface="Arial" panose="020B0604020202020204" pitchFamily="34" charset="0"/>
              <a:buChar char="•"/>
            </a:pPr>
            <a:r>
              <a:rPr lang="nb-NO" dirty="0">
                <a:solidFill>
                  <a:schemeClr val="tx1"/>
                </a:solidFill>
              </a:rPr>
              <a:t>Ser en økning av utenforskap. Særlig blant jenter. Jentene kan f.eks. være en gjeng på 8stk der halvparten likevel føler seg alene/utenfor.</a:t>
            </a:r>
          </a:p>
          <a:p>
            <a:pPr marL="457200" indent="-457200">
              <a:buFont typeface="Arial" panose="020B0604020202020204" pitchFamily="34" charset="0"/>
              <a:buChar char="•"/>
            </a:pPr>
            <a:r>
              <a:rPr lang="nb-NO" dirty="0">
                <a:solidFill>
                  <a:schemeClr val="tx1"/>
                </a:solidFill>
              </a:rPr>
              <a:t>De oppfordrer foresatte til å snakke om skole og venner med ungdommen sin hjemme</a:t>
            </a:r>
          </a:p>
          <a:p>
            <a:pPr marL="457200" indent="-457200">
              <a:buFont typeface="Arial" panose="020B0604020202020204" pitchFamily="34" charset="0"/>
              <a:buChar char="•"/>
            </a:pPr>
            <a:r>
              <a:rPr lang="nb-NO" dirty="0">
                <a:solidFill>
                  <a:schemeClr val="tx1"/>
                </a:solidFill>
              </a:rPr>
              <a:t>Det er verdensdagen for psykisk helse i uke 41, så EUS har fått midler til å ha fokus på dette i uke 40. Foredrag, stands osv.</a:t>
            </a:r>
          </a:p>
          <a:p>
            <a:pPr marL="457200" indent="-457200">
              <a:buFont typeface="Arial" panose="020B0604020202020204" pitchFamily="34" charset="0"/>
              <a:buChar char="•"/>
            </a:pPr>
            <a:r>
              <a:rPr lang="nb-NO" dirty="0">
                <a:solidFill>
                  <a:schemeClr val="tx1"/>
                </a:solidFill>
              </a:rPr>
              <a:t>Si ifra til kontaktlæreren til din ungdom hvis dere ønsker å komme i kontakt med miljøteamet.</a:t>
            </a:r>
          </a:p>
          <a:p>
            <a:endParaRPr lang="nb-NO" dirty="0"/>
          </a:p>
        </p:txBody>
      </p:sp>
    </p:spTree>
    <p:extLst>
      <p:ext uri="{BB962C8B-B14F-4D97-AF65-F5344CB8AC3E}">
        <p14:creationId xmlns:p14="http://schemas.microsoft.com/office/powerpoint/2010/main" val="65525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A40DD1-6D88-6CCD-20E4-BCA17306CD2C}"/>
              </a:ext>
            </a:extLst>
          </p:cNvPr>
          <p:cNvSpPr>
            <a:spLocks noGrp="1"/>
          </p:cNvSpPr>
          <p:nvPr>
            <p:ph type="ctrTitle"/>
          </p:nvPr>
        </p:nvSpPr>
        <p:spPr>
          <a:xfrm>
            <a:off x="914400" y="1116092"/>
            <a:ext cx="10363200" cy="103108"/>
          </a:xfrm>
        </p:spPr>
        <p:txBody>
          <a:bodyPr>
            <a:normAutofit fontScale="90000"/>
          </a:bodyPr>
          <a:lstStyle/>
          <a:p>
            <a:r>
              <a:rPr lang="nb-NO" dirty="0"/>
              <a:t>Mat og helse og musikk</a:t>
            </a:r>
          </a:p>
        </p:txBody>
      </p:sp>
      <p:sp>
        <p:nvSpPr>
          <p:cNvPr id="3" name="Undertittel 2">
            <a:extLst>
              <a:ext uri="{FF2B5EF4-FFF2-40B4-BE49-F238E27FC236}">
                <a16:creationId xmlns:a16="http://schemas.microsoft.com/office/drawing/2014/main" id="{DD8C6710-0FCE-7422-63DD-9111103B35E5}"/>
              </a:ext>
            </a:extLst>
          </p:cNvPr>
          <p:cNvSpPr>
            <a:spLocks noGrp="1"/>
          </p:cNvSpPr>
          <p:nvPr>
            <p:ph type="subTitle" idx="1"/>
          </p:nvPr>
        </p:nvSpPr>
        <p:spPr>
          <a:xfrm>
            <a:off x="197708" y="1729945"/>
            <a:ext cx="11794423" cy="4386649"/>
          </a:xfrm>
        </p:spPr>
        <p:txBody>
          <a:bodyPr>
            <a:normAutofit fontScale="92500" lnSpcReduction="10000"/>
          </a:bodyPr>
          <a:lstStyle/>
          <a:p>
            <a:pPr marL="457200" indent="-457200">
              <a:buFont typeface="Arial" panose="020B0604020202020204" pitchFamily="34" charset="0"/>
              <a:buChar char="•"/>
            </a:pPr>
            <a:r>
              <a:rPr lang="nb-NO" dirty="0">
                <a:solidFill>
                  <a:schemeClr val="tx1"/>
                </a:solidFill>
              </a:rPr>
              <a:t>Minner om at disse fagene er avsluttende fag i år. Prøv derfor å unngå fravær mandager og torsdager i disse timene hvis man kan.</a:t>
            </a:r>
          </a:p>
          <a:p>
            <a:pPr marL="457200" indent="-457200">
              <a:buFont typeface="Arial" panose="020B0604020202020204" pitchFamily="34" charset="0"/>
              <a:buChar char="•"/>
            </a:pPr>
            <a:r>
              <a:rPr lang="nb-NO" dirty="0">
                <a:solidFill>
                  <a:schemeClr val="tx1"/>
                </a:solidFill>
              </a:rPr>
              <a:t>Musikklærer informerer om at musikken dette året er delt inn i tre moduler (formidle musikk, band og skape musikk digitalt), og elevene rekker bare én modul før jul. Det vil si at karakteren til jul ikke viser hvordan elevene egentlig ligger an i faget, fordi den legges sammen med karakterene fra de to andre modulene etter jul.</a:t>
            </a:r>
          </a:p>
          <a:p>
            <a:pPr marL="457200" indent="-457200">
              <a:buFont typeface="Arial" panose="020B0604020202020204" pitchFamily="34" charset="0"/>
              <a:buChar char="•"/>
            </a:pPr>
            <a:r>
              <a:rPr lang="nb-NO" dirty="0">
                <a:solidFill>
                  <a:schemeClr val="tx1"/>
                </a:solidFill>
              </a:rPr>
              <a:t>Nikolai informerte om mat og helse, og repeterte noe om vurdering som dere har fått tilsendt på Visma tidligere. </a:t>
            </a:r>
          </a:p>
        </p:txBody>
      </p:sp>
    </p:spTree>
    <p:extLst>
      <p:ext uri="{BB962C8B-B14F-4D97-AF65-F5344CB8AC3E}">
        <p14:creationId xmlns:p14="http://schemas.microsoft.com/office/powerpoint/2010/main" val="135126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E39FCA-070E-C1F7-4E02-19627EDF1A11}"/>
              </a:ext>
            </a:extLst>
          </p:cNvPr>
          <p:cNvSpPr>
            <a:spLocks noGrp="1"/>
          </p:cNvSpPr>
          <p:nvPr>
            <p:ph type="ctrTitle"/>
          </p:nvPr>
        </p:nvSpPr>
        <p:spPr>
          <a:xfrm>
            <a:off x="914400" y="1070883"/>
            <a:ext cx="10363200" cy="1470025"/>
          </a:xfrm>
        </p:spPr>
        <p:txBody>
          <a:bodyPr/>
          <a:lstStyle/>
          <a:p>
            <a:r>
              <a:rPr lang="nb-NO" dirty="0"/>
              <a:t>Arbeidsuke i uke 45</a:t>
            </a:r>
          </a:p>
        </p:txBody>
      </p:sp>
      <p:sp>
        <p:nvSpPr>
          <p:cNvPr id="3" name="Undertittel 2">
            <a:extLst>
              <a:ext uri="{FF2B5EF4-FFF2-40B4-BE49-F238E27FC236}">
                <a16:creationId xmlns:a16="http://schemas.microsoft.com/office/drawing/2014/main" id="{A4F65164-675E-5480-579F-8FE148F0BC0F}"/>
              </a:ext>
            </a:extLst>
          </p:cNvPr>
          <p:cNvSpPr>
            <a:spLocks noGrp="1"/>
          </p:cNvSpPr>
          <p:nvPr>
            <p:ph type="subTitle" idx="1"/>
          </p:nvPr>
        </p:nvSpPr>
        <p:spPr>
          <a:xfrm>
            <a:off x="1828800" y="2786743"/>
            <a:ext cx="8534400" cy="3251200"/>
          </a:xfrm>
        </p:spPr>
        <p:txBody>
          <a:bodyPr>
            <a:normAutofit/>
          </a:bodyPr>
          <a:lstStyle/>
          <a:p>
            <a:r>
              <a:rPr lang="nb-NO" dirty="0">
                <a:solidFill>
                  <a:schemeClr val="tx1"/>
                </a:solidFill>
              </a:rPr>
              <a:t>Elevene må ha funnet seg en jobb innen uke 45. De har fått tre arbeidsavtaleark som må skrives under. Ett ark som skal til arbeidsgiver, ett som skal til kontaktlærer og ett de skal ha selv. Følg gjerne opp dette hjemme.</a:t>
            </a:r>
          </a:p>
        </p:txBody>
      </p:sp>
    </p:spTree>
    <p:extLst>
      <p:ext uri="{BB962C8B-B14F-4D97-AF65-F5344CB8AC3E}">
        <p14:creationId xmlns:p14="http://schemas.microsoft.com/office/powerpoint/2010/main" val="273655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2BA1B8-B54D-A2B1-F89B-0AF16F724D8C}"/>
              </a:ext>
            </a:extLst>
          </p:cNvPr>
          <p:cNvSpPr>
            <a:spLocks noGrp="1"/>
          </p:cNvSpPr>
          <p:nvPr>
            <p:ph type="title"/>
          </p:nvPr>
        </p:nvSpPr>
        <p:spPr>
          <a:xfrm>
            <a:off x="1391477" y="548680"/>
            <a:ext cx="10190923" cy="868958"/>
          </a:xfrm>
        </p:spPr>
        <p:txBody>
          <a:bodyPr anchor="ctr">
            <a:normAutofit/>
          </a:bodyPr>
          <a:lstStyle/>
          <a:p>
            <a:r>
              <a:rPr lang="nb-NO"/>
              <a:t>Tid for lesing</a:t>
            </a:r>
          </a:p>
        </p:txBody>
      </p:sp>
      <p:pic>
        <p:nvPicPr>
          <p:cNvPr id="5" name="Picture 4" descr="Flytende tall og bokstaver øverst i en bok">
            <a:extLst>
              <a:ext uri="{FF2B5EF4-FFF2-40B4-BE49-F238E27FC236}">
                <a16:creationId xmlns:a16="http://schemas.microsoft.com/office/drawing/2014/main" id="{5492704C-2EA1-CCFB-81B6-812D46C6485A}"/>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9953" r="6250" b="21302"/>
          <a:stretch>
            <a:fillRect/>
          </a:stretch>
        </p:blipFill>
        <p:spPr>
          <a:xfrm>
            <a:off x="609600" y="1600201"/>
            <a:ext cx="10972800" cy="4525963"/>
          </a:xfrm>
          <a:prstGeom prst="rect">
            <a:avLst/>
          </a:prstGeom>
          <a:noFill/>
        </p:spPr>
      </p:pic>
    </p:spTree>
    <p:extLst>
      <p:ext uri="{BB962C8B-B14F-4D97-AF65-F5344CB8AC3E}">
        <p14:creationId xmlns:p14="http://schemas.microsoft.com/office/powerpoint/2010/main" val="25448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9167E3-1B2F-3195-F664-C5537A301A35}"/>
              </a:ext>
            </a:extLst>
          </p:cNvPr>
          <p:cNvSpPr>
            <a:spLocks noGrp="1"/>
          </p:cNvSpPr>
          <p:nvPr>
            <p:ph type="title"/>
          </p:nvPr>
        </p:nvSpPr>
        <p:spPr>
          <a:xfrm>
            <a:off x="1381039" y="621749"/>
            <a:ext cx="8599074" cy="868958"/>
          </a:xfrm>
        </p:spPr>
        <p:txBody>
          <a:bodyPr/>
          <a:lstStyle/>
          <a:p>
            <a:r>
              <a:rPr lang="nb-NO"/>
              <a:t>Tid for lesing</a:t>
            </a:r>
          </a:p>
        </p:txBody>
      </p:sp>
      <p:sp>
        <p:nvSpPr>
          <p:cNvPr id="3" name="Plassholder for innhold 2">
            <a:extLst>
              <a:ext uri="{FF2B5EF4-FFF2-40B4-BE49-F238E27FC236}">
                <a16:creationId xmlns:a16="http://schemas.microsoft.com/office/drawing/2014/main" id="{39D3C7E3-FF7D-AC92-D192-2016C7843167}"/>
              </a:ext>
            </a:extLst>
          </p:cNvPr>
          <p:cNvSpPr>
            <a:spLocks noGrp="1"/>
          </p:cNvSpPr>
          <p:nvPr>
            <p:ph idx="1"/>
          </p:nvPr>
        </p:nvSpPr>
        <p:spPr>
          <a:xfrm>
            <a:off x="390395" y="1715024"/>
            <a:ext cx="11192005" cy="4395490"/>
          </a:xfrm>
        </p:spPr>
        <p:txBody>
          <a:bodyPr>
            <a:normAutofit/>
          </a:bodyPr>
          <a:lstStyle/>
          <a:p>
            <a:r>
              <a:rPr lang="nb-NO" sz="2800" dirty="0"/>
              <a:t>Nasjonal strategi utarbeidet av Lesesenteret ved Universitetet i Stavanger</a:t>
            </a:r>
          </a:p>
          <a:p>
            <a:pPr lvl="1"/>
            <a:r>
              <a:rPr lang="nb-NO" sz="2400" dirty="0"/>
              <a:t>Mål: øke norske elevers leseferdigheter og lesekompetanse.</a:t>
            </a:r>
          </a:p>
          <a:p>
            <a:endParaRPr lang="nb-NO" sz="2800" dirty="0"/>
          </a:p>
          <a:p>
            <a:r>
              <a:rPr lang="nb-NO" sz="2800" dirty="0"/>
              <a:t>Ny leseplan for skolene i Elverum, også EUS</a:t>
            </a:r>
          </a:p>
          <a:p>
            <a:pPr lvl="1"/>
            <a:r>
              <a:rPr lang="nb-NO" sz="2400" dirty="0"/>
              <a:t>Kartlegging ved hjelp av nasjonal prøve i lesing på 8. og 9. trinn, samt </a:t>
            </a:r>
            <a:r>
              <a:rPr lang="nb-NO" sz="2400" dirty="0" err="1"/>
              <a:t>Carlsten</a:t>
            </a:r>
            <a:r>
              <a:rPr lang="nb-NO" sz="2400" dirty="0"/>
              <a:t> leseprøve 1-2 ganger i året</a:t>
            </a:r>
          </a:p>
          <a:p>
            <a:pPr lvl="1"/>
            <a:r>
              <a:rPr lang="nb-NO" sz="2400" dirty="0"/>
              <a:t>Fokus på lesing i alle fag</a:t>
            </a:r>
          </a:p>
          <a:p>
            <a:pPr marL="457200" lvl="1" indent="0">
              <a:buNone/>
            </a:pPr>
            <a:endParaRPr lang="nb-NO" sz="2400" dirty="0"/>
          </a:p>
          <a:p>
            <a:pPr marL="342900" marR="0" lvl="0" indent="-342900" algn="l" defTabSz="914400" rtl="0" eaLnBrk="1" fontAlgn="auto" latinLnBrk="0" hangingPunct="1">
              <a:lnSpc>
                <a:spcPct val="100000"/>
              </a:lnSpc>
              <a:spcBef>
                <a:spcPct val="20000"/>
              </a:spcBef>
              <a:spcAft>
                <a:spcPts val="0"/>
              </a:spcAft>
              <a:buClr>
                <a:srgbClr val="E51B00"/>
              </a:buClr>
              <a:buSzPct val="80000"/>
              <a:buFont typeface="Wingdings" pitchFamily="2" charset="2"/>
              <a:buChar char="l"/>
              <a:tabLst/>
              <a:defRPr/>
            </a:pPr>
            <a:r>
              <a:rPr kumimoji="0" lang="nb-NO" sz="2800" b="0" i="0" u="none" strike="noStrike" kern="1200" cap="none" spc="0" normalizeH="0" baseline="0" noProof="0" dirty="0">
                <a:ln>
                  <a:noFill/>
                </a:ln>
                <a:solidFill>
                  <a:prstClr val="black"/>
                </a:solidFill>
                <a:effectLst/>
                <a:uLnTx/>
                <a:uFillTx/>
                <a:latin typeface="Calibri"/>
                <a:ea typeface="+mn-ea"/>
                <a:cs typeface="+mn-cs"/>
              </a:rPr>
              <a:t>Se i tekstboksen under lysbilde 5,6 og 7 for mer informasjon</a:t>
            </a:r>
          </a:p>
          <a:p>
            <a:pPr marL="457200" lvl="1" indent="0">
              <a:buNone/>
            </a:pPr>
            <a:endParaRPr lang="nb-NO" sz="2400" dirty="0"/>
          </a:p>
        </p:txBody>
      </p:sp>
      <p:pic>
        <p:nvPicPr>
          <p:cNvPr id="5" name="Grafikk 4" descr="Pil ned med heldekkende fyll">
            <a:extLst>
              <a:ext uri="{FF2B5EF4-FFF2-40B4-BE49-F238E27FC236}">
                <a16:creationId xmlns:a16="http://schemas.microsoft.com/office/drawing/2014/main" id="{27C73DD4-B608-3E72-7635-D408C6CEBE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3486" y="5196114"/>
            <a:ext cx="914400" cy="914400"/>
          </a:xfrm>
          <a:prstGeom prst="rect">
            <a:avLst/>
          </a:prstGeom>
        </p:spPr>
      </p:pic>
    </p:spTree>
    <p:extLst>
      <p:ext uri="{BB962C8B-B14F-4D97-AF65-F5344CB8AC3E}">
        <p14:creationId xmlns:p14="http://schemas.microsoft.com/office/powerpoint/2010/main" val="274727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F63BA5-ACB7-4CFB-61FC-5C20007D7A90}"/>
              </a:ext>
            </a:extLst>
          </p:cNvPr>
          <p:cNvSpPr>
            <a:spLocks noGrp="1"/>
          </p:cNvSpPr>
          <p:nvPr>
            <p:ph type="title"/>
          </p:nvPr>
        </p:nvSpPr>
        <p:spPr/>
        <p:txBody>
          <a:bodyPr/>
          <a:lstStyle/>
          <a:p>
            <a:r>
              <a:rPr lang="nb-NO"/>
              <a:t>Leseplan for Elverum kommune</a:t>
            </a:r>
          </a:p>
        </p:txBody>
      </p:sp>
      <p:sp>
        <p:nvSpPr>
          <p:cNvPr id="4" name="Plassholder for innhold 3">
            <a:extLst>
              <a:ext uri="{FF2B5EF4-FFF2-40B4-BE49-F238E27FC236}">
                <a16:creationId xmlns:a16="http://schemas.microsoft.com/office/drawing/2014/main" id="{DDE49D0C-05B3-C002-630E-A80A4A4232A6}"/>
              </a:ext>
            </a:extLst>
          </p:cNvPr>
          <p:cNvSpPr txBox="1">
            <a:spLocks noGrp="1"/>
          </p:cNvSpPr>
          <p:nvPr>
            <p:ph sz="half" idx="1"/>
          </p:nvPr>
        </p:nvSpPr>
        <p:spPr>
          <a:xfrm>
            <a:off x="609600" y="1600201"/>
            <a:ext cx="5384800" cy="4438138"/>
          </a:xfrm>
          <a:prstGeom prst="rect">
            <a:avLst/>
          </a:prstGeom>
          <a:noFill/>
        </p:spPr>
        <p:txBody>
          <a:bodyPr wrap="square" rtlCol="0">
            <a:spAutoFit/>
          </a:bodyPr>
          <a:lstStyle/>
          <a:p>
            <a:pPr marL="0" indent="0">
              <a:buNone/>
            </a:pPr>
            <a:r>
              <a:rPr lang="nb-NO" dirty="0"/>
              <a:t>Følgende punkter skal vektlegges:</a:t>
            </a:r>
          </a:p>
          <a:p>
            <a:r>
              <a:rPr lang="nb-NO" dirty="0"/>
              <a:t>Språklig bevissthet</a:t>
            </a:r>
          </a:p>
          <a:p>
            <a:r>
              <a:rPr lang="nb-NO" dirty="0"/>
              <a:t>Begreper og ordforråd</a:t>
            </a:r>
          </a:p>
          <a:p>
            <a:r>
              <a:rPr lang="nb-NO" dirty="0"/>
              <a:t>Leseflyt</a:t>
            </a:r>
          </a:p>
          <a:p>
            <a:r>
              <a:rPr lang="nb-NO" dirty="0"/>
              <a:t>Leseforståelse</a:t>
            </a:r>
          </a:p>
          <a:p>
            <a:r>
              <a:rPr lang="nb-NO" dirty="0"/>
              <a:t>Utholdenhet og engasjement</a:t>
            </a:r>
          </a:p>
          <a:p>
            <a:pPr marL="0" indent="0">
              <a:buNone/>
            </a:pPr>
            <a:endParaRPr lang="nb-NO" dirty="0"/>
          </a:p>
          <a:p>
            <a:r>
              <a:rPr lang="nb-NO" sz="2400" dirty="0"/>
              <a:t>Et arbeidsverktøy for de ansatte i skolene, hvor alle lærere er leselærere.</a:t>
            </a:r>
            <a:endParaRPr lang="nb-NO" dirty="0"/>
          </a:p>
        </p:txBody>
      </p:sp>
      <p:pic>
        <p:nvPicPr>
          <p:cNvPr id="7" name="Plassholder for innhold 6">
            <a:extLst>
              <a:ext uri="{FF2B5EF4-FFF2-40B4-BE49-F238E27FC236}">
                <a16:creationId xmlns:a16="http://schemas.microsoft.com/office/drawing/2014/main" id="{5B1F82BF-4CE1-A44C-BCF9-224816372BDD}"/>
              </a:ext>
            </a:extLst>
          </p:cNvPr>
          <p:cNvPicPr>
            <a:picLocks noGrp="1" noChangeAspect="1"/>
          </p:cNvPicPr>
          <p:nvPr>
            <p:ph sz="half" idx="2"/>
          </p:nvPr>
        </p:nvPicPr>
        <p:blipFill>
          <a:blip r:embed="rId3"/>
          <a:stretch>
            <a:fillRect/>
          </a:stretch>
        </p:blipFill>
        <p:spPr>
          <a:xfrm>
            <a:off x="6508750" y="2277269"/>
            <a:ext cx="4762500" cy="3171825"/>
          </a:xfrm>
        </p:spPr>
      </p:pic>
    </p:spTree>
    <p:extLst>
      <p:ext uri="{BB962C8B-B14F-4D97-AF65-F5344CB8AC3E}">
        <p14:creationId xmlns:p14="http://schemas.microsoft.com/office/powerpoint/2010/main" val="345493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6B146B-E3E5-CBF8-D3A8-C051D050BC78}"/>
              </a:ext>
            </a:extLst>
          </p:cNvPr>
          <p:cNvSpPr>
            <a:spLocks noGrp="1"/>
          </p:cNvSpPr>
          <p:nvPr>
            <p:ph type="title"/>
          </p:nvPr>
        </p:nvSpPr>
        <p:spPr>
          <a:xfrm>
            <a:off x="1391477" y="600872"/>
            <a:ext cx="8781745" cy="868958"/>
          </a:xfrm>
        </p:spPr>
        <p:txBody>
          <a:bodyPr/>
          <a:lstStyle/>
          <a:p>
            <a:r>
              <a:rPr lang="nb-NO"/>
              <a:t>Hvorfor lese?</a:t>
            </a:r>
          </a:p>
        </p:txBody>
      </p:sp>
      <p:sp>
        <p:nvSpPr>
          <p:cNvPr id="3" name="Plassholder for innhold 2">
            <a:extLst>
              <a:ext uri="{FF2B5EF4-FFF2-40B4-BE49-F238E27FC236}">
                <a16:creationId xmlns:a16="http://schemas.microsoft.com/office/drawing/2014/main" id="{C7481B2F-1815-3CB9-BD3E-6AD27DB79051}"/>
              </a:ext>
            </a:extLst>
          </p:cNvPr>
          <p:cNvSpPr>
            <a:spLocks noGrp="1"/>
          </p:cNvSpPr>
          <p:nvPr>
            <p:ph idx="1"/>
          </p:nvPr>
        </p:nvSpPr>
        <p:spPr>
          <a:xfrm>
            <a:off x="609600" y="1354900"/>
            <a:ext cx="10972800" cy="4525963"/>
          </a:xfrm>
        </p:spPr>
        <p:txBody>
          <a:bodyPr>
            <a:normAutofit/>
          </a:bodyPr>
          <a:lstStyle/>
          <a:p>
            <a:pPr marL="0" indent="0">
              <a:buNone/>
            </a:pPr>
            <a:r>
              <a:rPr lang="nb-NO" b="1" dirty="0"/>
              <a:t>Forskning viser:</a:t>
            </a:r>
          </a:p>
          <a:p>
            <a:r>
              <a:rPr lang="nb-NO" sz="2800" dirty="0"/>
              <a:t>Sammenheng mellom leseferdigheter og resultater i skolen.</a:t>
            </a:r>
          </a:p>
          <a:p>
            <a:r>
              <a:rPr lang="nb-NO" sz="2800" dirty="0"/>
              <a:t>Positivt for fysisk og psykisk helse.</a:t>
            </a:r>
          </a:p>
          <a:p>
            <a:r>
              <a:rPr lang="nb-NO" sz="2800" dirty="0"/>
              <a:t>Utvikler sosial og emosjonell kompetanse.</a:t>
            </a:r>
          </a:p>
          <a:p>
            <a:r>
              <a:rPr lang="nb-NO" sz="2800" dirty="0"/>
              <a:t>Utvider ordforrådet.</a:t>
            </a:r>
          </a:p>
          <a:p>
            <a:r>
              <a:rPr lang="nb-NO" sz="2800" dirty="0"/>
              <a:t>Utjevne sosiale forskjeller.</a:t>
            </a:r>
          </a:p>
        </p:txBody>
      </p:sp>
      <p:pic>
        <p:nvPicPr>
          <p:cNvPr id="7" name="Bilde 6">
            <a:extLst>
              <a:ext uri="{FF2B5EF4-FFF2-40B4-BE49-F238E27FC236}">
                <a16:creationId xmlns:a16="http://schemas.microsoft.com/office/drawing/2014/main" id="{7EFF6595-EF01-04EC-1EFA-F81957E1F214}"/>
              </a:ext>
            </a:extLst>
          </p:cNvPr>
          <p:cNvPicPr>
            <a:picLocks noChangeAspect="1"/>
          </p:cNvPicPr>
          <p:nvPr/>
        </p:nvPicPr>
        <p:blipFill>
          <a:blip r:embed="rId3"/>
          <a:stretch>
            <a:fillRect/>
          </a:stretch>
        </p:blipFill>
        <p:spPr>
          <a:xfrm>
            <a:off x="182378" y="4669971"/>
            <a:ext cx="11750797" cy="2188029"/>
          </a:xfrm>
          <a:prstGeom prst="rect">
            <a:avLst/>
          </a:prstGeom>
        </p:spPr>
      </p:pic>
    </p:spTree>
    <p:extLst>
      <p:ext uri="{BB962C8B-B14F-4D97-AF65-F5344CB8AC3E}">
        <p14:creationId xmlns:p14="http://schemas.microsoft.com/office/powerpoint/2010/main" val="340918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B548D5-ED12-6EEF-5420-3D5520A1F2AB}"/>
              </a:ext>
            </a:extLst>
          </p:cNvPr>
          <p:cNvSpPr>
            <a:spLocks noGrp="1"/>
          </p:cNvSpPr>
          <p:nvPr>
            <p:ph type="ctrTitle"/>
          </p:nvPr>
        </p:nvSpPr>
        <p:spPr/>
        <p:txBody>
          <a:bodyPr/>
          <a:lstStyle/>
          <a:p>
            <a:r>
              <a:rPr lang="nb-NO" dirty="0" err="1"/>
              <a:t>Lesevenn</a:t>
            </a:r>
            <a:r>
              <a:rPr lang="nb-NO" dirty="0"/>
              <a:t> for de med </a:t>
            </a:r>
            <a:r>
              <a:rPr lang="nb-NO" dirty="0" err="1"/>
              <a:t>Lingdys</a:t>
            </a:r>
            <a:r>
              <a:rPr lang="nb-NO" dirty="0"/>
              <a:t>. </a:t>
            </a:r>
            <a:br>
              <a:rPr lang="nb-NO" dirty="0"/>
            </a:br>
            <a:r>
              <a:rPr lang="nb-NO" sz="2800" dirty="0"/>
              <a:t>Finnes også for Android!</a:t>
            </a:r>
            <a:endParaRPr lang="nb-NO" dirty="0"/>
          </a:p>
        </p:txBody>
      </p:sp>
      <p:sp>
        <p:nvSpPr>
          <p:cNvPr id="3" name="Undertittel 2">
            <a:extLst>
              <a:ext uri="{FF2B5EF4-FFF2-40B4-BE49-F238E27FC236}">
                <a16:creationId xmlns:a16="http://schemas.microsoft.com/office/drawing/2014/main" id="{E2060579-B82D-FF91-7114-53AC3006B021}"/>
              </a:ext>
            </a:extLst>
          </p:cNvPr>
          <p:cNvSpPr>
            <a:spLocks noGrp="1"/>
          </p:cNvSpPr>
          <p:nvPr>
            <p:ph type="subTitle" idx="1"/>
          </p:nvPr>
        </p:nvSpPr>
        <p:spPr/>
        <p:txBody>
          <a:bodyPr/>
          <a:lstStyle/>
          <a:p>
            <a:r>
              <a:rPr lang="nb-NO" dirty="0">
                <a:hlinkClick r:id="rId2"/>
              </a:rPr>
              <a:t>https://www.youtube.com/watch?v=uh8Zks5o3X0</a:t>
            </a:r>
            <a:r>
              <a:rPr lang="nb-NO" dirty="0"/>
              <a:t> </a:t>
            </a:r>
          </a:p>
        </p:txBody>
      </p:sp>
    </p:spTree>
    <p:extLst>
      <p:ext uri="{BB962C8B-B14F-4D97-AF65-F5344CB8AC3E}">
        <p14:creationId xmlns:p14="http://schemas.microsoft.com/office/powerpoint/2010/main" val="2157116194"/>
      </p:ext>
    </p:extLst>
  </p:cSld>
  <p:clrMapOvr>
    <a:masterClrMapping/>
  </p:clrMapOvr>
</p:sld>
</file>

<file path=ppt/theme/theme1.xml><?xml version="1.0" encoding="utf-8"?>
<a:theme xmlns:a="http://schemas.openxmlformats.org/drawingml/2006/main" name="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K" id="{4D8AA7D7-EEA8-4555-BCE5-47AE9CF4CC8C}" vid="{C9492078-E937-42B7-BD00-799E04F63AE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3A42A8CB9338544B01FD4C6C8728751" ma:contentTypeVersion="3" ma:contentTypeDescription="Opprett et nytt dokument." ma:contentTypeScope="" ma:versionID="28c276aa6547fc7f0c8039aabf56ba8d">
  <xsd:schema xmlns:xsd="http://www.w3.org/2001/XMLSchema" xmlns:xs="http://www.w3.org/2001/XMLSchema" xmlns:p="http://schemas.microsoft.com/office/2006/metadata/properties" xmlns:ns2="5b66d95b-cea6-4b96-b5b0-7b688c20fd19" targetNamespace="http://schemas.microsoft.com/office/2006/metadata/properties" ma:root="true" ma:fieldsID="fb916bbc3f5782f136fe01457fccef14" ns2:_="">
    <xsd:import namespace="5b66d95b-cea6-4b96-b5b0-7b688c20fd1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6d95b-cea6-4b96-b5b0-7b688c20f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B69594-DE7C-4455-9632-CD2646BDFD23}">
  <ds:schemaRefs>
    <ds:schemaRef ds:uri="http://schemas.microsoft.com/sharepoint/v3/contenttype/forms"/>
  </ds:schemaRefs>
</ds:datastoreItem>
</file>

<file path=customXml/itemProps2.xml><?xml version="1.0" encoding="utf-8"?>
<ds:datastoreItem xmlns:ds="http://schemas.openxmlformats.org/officeDocument/2006/customXml" ds:itemID="{B639B88C-9C51-486A-AEE0-7C936B0AC40C}">
  <ds:schemaRef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f9447e7-f4fa-467c-a8bc-5cc5c810ac7b"/>
    <ds:schemaRef ds:uri="3e7fd092-4049-4543-bcf4-e6926903d093"/>
    <ds:schemaRef ds:uri="http://purl.org/dc/terms/"/>
  </ds:schemaRefs>
</ds:datastoreItem>
</file>

<file path=customXml/itemProps3.xml><?xml version="1.0" encoding="utf-8"?>
<ds:datastoreItem xmlns:ds="http://schemas.openxmlformats.org/officeDocument/2006/customXml" ds:itemID="{657170FA-3C9D-4C3A-AC21-0B98CC816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6d95b-cea6-4b96-b5b0-7b688c20f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EK</Template>
  <TotalTime>9393</TotalTime>
  <Words>989</Words>
  <Application>Microsoft Office PowerPoint</Application>
  <PresentationFormat>Widescreen</PresentationFormat>
  <Paragraphs>69</Paragraphs>
  <Slides>13</Slides>
  <Notes>4</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Aptos</vt:lpstr>
      <vt:lpstr>Arial</vt:lpstr>
      <vt:lpstr>Calibri</vt:lpstr>
      <vt:lpstr>Wingdings</vt:lpstr>
      <vt:lpstr>EK</vt:lpstr>
      <vt:lpstr>Foreldremøte 9A</vt:lpstr>
      <vt:lpstr>Informasjon fra miljøteamet:</vt:lpstr>
      <vt:lpstr>Mat og helse og musikk</vt:lpstr>
      <vt:lpstr>Arbeidsuke i uke 45</vt:lpstr>
      <vt:lpstr>Tid for lesing</vt:lpstr>
      <vt:lpstr>Tid for lesing</vt:lpstr>
      <vt:lpstr>Leseplan for Elverum kommune</vt:lpstr>
      <vt:lpstr>Hvorfor lese?</vt:lpstr>
      <vt:lpstr>Lesevenn for de med Lingdys.  Finnes også for Android!</vt:lpstr>
      <vt:lpstr>PowerPoint-presentasjon</vt:lpstr>
      <vt:lpstr>PowerPoint-presentasjon</vt:lpstr>
      <vt:lpstr>Diskusjonstema: rus </vt:lpstr>
      <vt:lpstr>Klassekontakter og FAU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 for lesing</dc:title>
  <dc:creator>Line Merete Torp Kristiansen</dc:creator>
  <cp:lastModifiedBy>Lisa Råtrø</cp:lastModifiedBy>
  <cp:revision>25</cp:revision>
  <dcterms:created xsi:type="dcterms:W3CDTF">2024-08-28T09:27:21Z</dcterms:created>
  <dcterms:modified xsi:type="dcterms:W3CDTF">2025-09-26T08:38:07Z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0x010100A3A42A8CB9338544B01FD4C6C8728751</vt:lpwstr>
  </property>
  <property fmtid="{D5CDD505-2E9C-101B-9397-08002B2CF9AE}" pid="3" name="MediaServiceImageTags">
    <vt:lpwstr/>
  </property>
</Properties>
</file>